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72" r:id="rId2"/>
    <p:sldId id="274" r:id="rId3"/>
    <p:sldId id="257" r:id="rId4"/>
    <p:sldId id="258" r:id="rId5"/>
    <p:sldId id="260" r:id="rId6"/>
    <p:sldId id="259" r:id="rId7"/>
    <p:sldId id="261" r:id="rId8"/>
    <p:sldId id="262" r:id="rId9"/>
    <p:sldId id="286" r:id="rId10"/>
    <p:sldId id="278" r:id="rId11"/>
    <p:sldId id="263" r:id="rId12"/>
    <p:sldId id="264" r:id="rId13"/>
    <p:sldId id="265" r:id="rId14"/>
    <p:sldId id="266" r:id="rId15"/>
    <p:sldId id="275" r:id="rId16"/>
    <p:sldId id="273" r:id="rId17"/>
    <p:sldId id="279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FF"/>
    <a:srgbClr val="FFFFCC"/>
    <a:srgbClr val="CCFFCC"/>
    <a:srgbClr val="E379AE"/>
    <a:srgbClr val="0000CC"/>
    <a:srgbClr val="CC00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E943BC8-452F-42B7-8CEA-3D72083C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05442C1-838D-4DA8-A586-C1DABFEE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21544-64CF-4149-ADEF-7463330FD7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98882-E573-47E3-9CEF-A045380345D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b="0" i="1">
                <a:latin typeface="Times New Roman" pitchFamily="18" charset="0"/>
              </a:rPr>
              <a:t>1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23560" name="Rectangle 7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437C-492C-4B80-84BB-710C518BE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BE4E-5E4A-4B13-B99B-729169587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5682-35AA-4AEB-864F-9CD7301F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9E52-B171-40F7-8970-66C2E1B0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4A36-1960-49D6-A801-00E8AEF0A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BEB3D-04A5-4FC4-904E-701ED9354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F4A5-8BD9-410A-80B4-73D5FAE4B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CAA1-CC05-4C0E-94B4-6E79C8BA9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7636-6A17-4F60-A669-FFDD7997E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FEB18-AC43-423B-88C7-B4CE221A8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35F8-4F3A-4332-920C-4832B52B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A97D-34F6-48EE-8F0D-BEB8089E4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FF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0"/>
            <a:ext cx="10668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GV  LÊ THị LIÊN 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 b="0">
                <a:latin typeface="+mn-lt"/>
              </a:defRPr>
            </a:lvl1pPr>
          </a:lstStyle>
          <a:p>
            <a:pPr>
              <a:defRPr/>
            </a:pPr>
            <a:fld id="{8A56BC73-55C6-4B83-82A1-847321EE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&#272;I&#7878;NT&#7916;\LICH%20SU\sound.wav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hoa%20tau\BABY%20%20-%20KENNY%20G.MP3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3657600" cy="4038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NƯỚC  TA  DƯỚI ÁCH  ĐÔ  HỘ</a:t>
            </a:r>
          </a:p>
          <a:p>
            <a:pPr algn="ctr"/>
            <a:r>
              <a:rPr lang="vi-VN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 CỦA  CÁC TRIỀU  ĐẠI </a:t>
            </a:r>
          </a:p>
          <a:p>
            <a:pPr algn="ctr"/>
            <a:r>
              <a:rPr lang="vi-VN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PHONG  KIẾN  PHƯƠNG  BẮC    </a:t>
            </a:r>
            <a:endParaRPr lang="en-US" sz="3600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28194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LỊCH  SỬ  LỚP  4 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33400" y="838200"/>
            <a:ext cx="807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3" name="sou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LS HCM __1B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4038600" y="990600"/>
            <a:ext cx="5057775" cy="54864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3"/>
                </p:tgtEl>
              </p:cMediaNode>
            </p:audio>
          </p:childTnLst>
        </p:cTn>
      </p:par>
    </p:tnLst>
    <p:bldLst>
      <p:bldP spid="18434" grpId="0" animBg="1"/>
      <p:bldP spid="18434" grpId="1" animBg="1"/>
      <p:bldP spid="18435" grpId="0" animBg="1"/>
      <p:bldP spid="18435" grpId="1" animBg="1"/>
      <p:bldP spid="184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11" name="Group 55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752600"/>
                <a:gridCol w="2895600"/>
                <a:gridCol w="4495800"/>
              </a:tblGrid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Là một nước độc lập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Trở thành quận huyện  của phong kiến phương Bắc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Độc lập và tự chủ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Bị phụ thuộc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Có phong tục tập quán riêng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Phải theo phong tục người Hán , học chữ Hán , nhưng nhân dân ta vẫn giữ gìn bản sắc dân tộc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5" name="WordArt 29"/>
          <p:cNvSpPr>
            <a:spLocks noChangeArrowheads="1" noChangeShapeType="1" noTextEdit="1"/>
          </p:cNvSpPr>
          <p:nvPr/>
        </p:nvSpPr>
        <p:spPr bwMode="auto">
          <a:xfrm>
            <a:off x="152400" y="838200"/>
            <a:ext cx="990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CÁC MẶT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  </a:t>
            </a:r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0" y="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WordArt 31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9906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THỜI GIAN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88" name="WordArt 3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26670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TÌNH HÌNH NƯỚC TA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TRƯỚC NĂM 179 TCN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5090" name="WordArt 34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4038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TỪ NĂM 179 TCN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ĐẾN NĂM 938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1" name="WordArt 35"/>
          <p:cNvSpPr>
            <a:spLocks noChangeArrowheads="1" noChangeShapeType="1" noTextEdit="1"/>
          </p:cNvSpPr>
          <p:nvPr/>
        </p:nvSpPr>
        <p:spPr bwMode="auto">
          <a:xfrm>
            <a:off x="228600" y="1828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CHỦ QUYỀN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304800" y="3581400"/>
            <a:ext cx="1066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KINH TẾ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45093" name="WordArt 37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VĂN HOÁ 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11296" name="Text Box 45"/>
          <p:cNvSpPr txBox="1">
            <a:spLocks noChangeArrowheads="1"/>
          </p:cNvSpPr>
          <p:nvPr/>
        </p:nvSpPr>
        <p:spPr bwMode="auto">
          <a:xfrm>
            <a:off x="1676400" y="1828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1905000" y="1524000"/>
            <a:ext cx="2514600" cy="1192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4800600" y="1524000"/>
            <a:ext cx="4343400" cy="14398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1828800" y="3124200"/>
            <a:ext cx="2743200" cy="1025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4800600" y="3124200"/>
            <a:ext cx="4191000" cy="1025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1828800" y="4343400"/>
            <a:ext cx="2743200" cy="16875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4724400" y="4343400"/>
            <a:ext cx="4191000" cy="23447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240000"/>
              </a:lnSpc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5" grpId="0" animBg="1"/>
      <p:bldP spid="45085" grpId="1" animBg="1"/>
      <p:bldP spid="45087" grpId="0" animBg="1"/>
      <p:bldP spid="45087" grpId="1" animBg="1"/>
      <p:bldP spid="45088" grpId="0" animBg="1"/>
      <p:bldP spid="45088" grpId="1" animBg="1"/>
      <p:bldP spid="45090" grpId="0" animBg="1"/>
      <p:bldP spid="45090" grpId="1" animBg="1"/>
      <p:bldP spid="45091" grpId="0" animBg="1"/>
      <p:bldP spid="45091" grpId="1" animBg="1"/>
      <p:bldP spid="45092" grpId="0" animBg="1"/>
      <p:bldP spid="45092" grpId="1" animBg="1"/>
      <p:bldP spid="45093" grpId="0" animBg="1"/>
      <p:bldP spid="45093" grpId="1" animBg="1"/>
      <p:bldP spid="45102" grpId="0" animBg="1"/>
      <p:bldP spid="45103" grpId="0" animBg="1"/>
      <p:bldP spid="45104" grpId="0" animBg="1"/>
      <p:bldP spid="45105" grpId="0" animBg="1"/>
      <p:bldP spid="45106" grpId="0" animBg="1"/>
      <p:bldP spid="45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an lang_13"/>
          <p:cNvPicPr>
            <a:picLocks noChangeAspect="1" noChangeArrowheads="1"/>
          </p:cNvPicPr>
          <p:nvPr/>
        </p:nvPicPr>
        <p:blipFill>
          <a:blip r:embed="rId2"/>
          <a:srcRect r="2480" b="1538"/>
          <a:stretch>
            <a:fillRect/>
          </a:stretch>
        </p:blipFill>
        <p:spPr bwMode="auto">
          <a:xfrm>
            <a:off x="2133600" y="1828800"/>
            <a:ext cx="4749800" cy="50292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     Không  cam chịu sự áp bức ,bóc lột của bọn thống trị ,nhân dân ta liên tục nổi dậy , đánh đuổi quân đô hộ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an lang_14"/>
          <p:cNvPicPr>
            <a:picLocks noChangeAspect="1" noChangeArrowheads="1"/>
          </p:cNvPicPr>
          <p:nvPr/>
        </p:nvPicPr>
        <p:blipFill>
          <a:blip r:embed="rId2"/>
          <a:srcRect l="3334" t="17778"/>
          <a:stretch>
            <a:fillRect/>
          </a:stretch>
        </p:blipFill>
        <p:spPr bwMode="auto">
          <a:xfrm>
            <a:off x="1371600" y="1336675"/>
            <a:ext cx="6629400" cy="55213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Mở đầu là cuộc khởi nghĩa Hai Bà Trưng ( năm 40), tiếp theo là các cuộc khởi nghĩa của Bà Triệu ( năm 248) , Lý Bí  ( năm 542)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n lang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65400"/>
            <a:ext cx="5191125" cy="42926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b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33600" y="152400"/>
            <a:ext cx="5257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Triệu Quang Phục (năm550) , </a:t>
            </a:r>
          </a:p>
          <a:p>
            <a:r>
              <a:rPr lang="en-US" sz="2800"/>
              <a:t>Mai Thúc Loan ( năm772 ) , </a:t>
            </a:r>
          </a:p>
          <a:p>
            <a:r>
              <a:rPr lang="en-US" sz="2800"/>
              <a:t>Phùng Hưng  ( năm776 ), </a:t>
            </a:r>
          </a:p>
          <a:p>
            <a:r>
              <a:rPr lang="en-US" sz="2800"/>
              <a:t>Khúc Thừa Dụ  ( năm 905 ) , </a:t>
            </a:r>
          </a:p>
          <a:p>
            <a:r>
              <a:rPr lang="en-US" sz="2800"/>
              <a:t>Dương Đình Nghệ ( năm 931)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an lang_16"/>
          <p:cNvPicPr>
            <a:picLocks noChangeAspect="1" noChangeArrowheads="1"/>
          </p:cNvPicPr>
          <p:nvPr/>
        </p:nvPicPr>
        <p:blipFill>
          <a:blip r:embed="rId2"/>
          <a:srcRect l="11189" r="10190" b="2681"/>
          <a:stretch>
            <a:fillRect/>
          </a:stretch>
        </p:blipFill>
        <p:spPr bwMode="auto">
          <a:xfrm>
            <a:off x="1447800" y="2038350"/>
            <a:ext cx="5638800" cy="48196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2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280988"/>
            <a:ext cx="8915400" cy="265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7525" indent="-60325"/>
            <a:r>
              <a:rPr lang="en-US" sz="2800"/>
              <a:t> </a:t>
            </a:r>
          </a:p>
          <a:p>
            <a:pPr marL="517525" indent="-60325"/>
            <a:r>
              <a:rPr lang="en-US" sz="2800"/>
              <a:t>   Chiến thắng Bạch Đằng oanh liệt của Ngô Quyền ( năm 938 ) đã kết thúc hơn một ngàn năm đô hộ của các triều đại phong kiến phương Bắc , giành lại độc lập hoàn toàn cho đất nước ta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3810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HOẠT  ĐỘNG    2 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304800" y="2438400"/>
            <a:ext cx="861060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NHỮNG CUỘC KHỞI NGHĨA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CHỐNG ÁCH ĐÔ HỘ CỦA  CÁC TRIỀU ĐẠI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PHONG KIẾN PHƯƠNG BẮC 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6" grpId="1" animBg="1"/>
      <p:bldP spid="41988" grpId="0" animBg="1"/>
      <p:bldP spid="4198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1200" y="6249988"/>
            <a:ext cx="18938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49600" y="6249988"/>
            <a:ext cx="2844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6249988"/>
            <a:ext cx="1905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24200" y="6249988"/>
            <a:ext cx="2895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508" name="Group 52"/>
          <p:cNvGraphicFramePr>
            <a:graphicFrameLocks noGrp="1"/>
          </p:cNvGraphicFramePr>
          <p:nvPr>
            <p:ph/>
          </p:nvPr>
        </p:nvGraphicFramePr>
        <p:xfrm>
          <a:off x="76200" y="0"/>
          <a:ext cx="9067800" cy="6858000"/>
        </p:xfrm>
        <a:graphic>
          <a:graphicData uri="http://schemas.openxmlformats.org/drawingml/2006/table">
            <a:tbl>
              <a:tblPr/>
              <a:tblGrid>
                <a:gridCol w="1676400"/>
                <a:gridCol w="7391400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Helve-Condense" pitchFamily="2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Helve-Condense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0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542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Hai Bà Trưng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Bà Triệu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Lý Bí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Triệu Quang Phục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Mai Thúc Loan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Phùng Hưng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Khúc Thừa Dụ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Dương Đình Nghệ </a:t>
                      </a:r>
                    </a:p>
                    <a:p>
                      <a:pPr marL="517525" marR="0" lvl="0" indent="-60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Ngô Quyền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5" name="WordArt 29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5029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NHỮNG CUỘC KHỞI NGHĨA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17426" name="Text Box 33"/>
          <p:cNvSpPr txBox="1">
            <a:spLocks noChangeArrowheads="1"/>
          </p:cNvSpPr>
          <p:nvPr/>
        </p:nvSpPr>
        <p:spPr bwMode="auto">
          <a:xfrm>
            <a:off x="24225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33400" y="7620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2286000" y="7620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33400" y="12954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2286000" y="1295400"/>
            <a:ext cx="3048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533400" y="18288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2286000" y="1828800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533400" y="22860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2286000" y="22860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33400" y="28194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286000" y="2819400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33400" y="32766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286000" y="3276600"/>
            <a:ext cx="2971800" cy="422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533400" y="38100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286000" y="3810000"/>
            <a:ext cx="2895600" cy="422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533400" y="43434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2286000" y="4343400"/>
            <a:ext cx="2971800" cy="393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533400" y="4876800"/>
            <a:ext cx="8382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2286000" y="4876800"/>
            <a:ext cx="2971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5" grpId="0" animBg="1"/>
      <p:bldP spid="19485" grpId="1" animBg="1"/>
      <p:bldP spid="19490" grpId="0" animBg="1"/>
      <p:bldP spid="19491" grpId="0" animBg="1"/>
      <p:bldP spid="19492" grpId="0" animBg="1"/>
      <p:bldP spid="19493" grpId="0" animBg="1"/>
      <p:bldP spid="19494" grpId="0" animBg="1"/>
      <p:bldP spid="19495" grpId="0" animBg="1"/>
      <p:bldP spid="19496" grpId="0" animBg="1"/>
      <p:bldP spid="19497" grpId="0" animBg="1"/>
      <p:bldP spid="19498" grpId="0" animBg="1"/>
      <p:bldP spid="19499" grpId="0" animBg="1"/>
      <p:bldP spid="19500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sa_2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1219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9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1_m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2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3_h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4_h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5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5_h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76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6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76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7_h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8_lc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Nối tên các cuộc khởi nghĩa </a:t>
            </a:r>
            <a:br>
              <a:rPr lang="en-US" sz="3200" b="1" smtClean="0">
                <a:latin typeface="Arial" charset="0"/>
              </a:rPr>
            </a:br>
            <a:r>
              <a:rPr lang="en-US" sz="3200" b="1" smtClean="0">
                <a:latin typeface="Arial" charset="0"/>
              </a:rPr>
              <a:t>với thời điểm thích hợp  </a:t>
            </a: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533400" y="1524000"/>
            <a:ext cx="35052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2800"/>
              <a:t>Hai Bà Trưng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Bà Triệu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Lý Bí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Triệu Quang Phục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Mai Thúc Loan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Phùng Hưng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Khúc Thừa Dụ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Dương Đình Nghệ </a:t>
            </a:r>
          </a:p>
          <a:p>
            <a:pPr algn="r">
              <a:lnSpc>
                <a:spcPct val="130000"/>
              </a:lnSpc>
            </a:pPr>
            <a:r>
              <a:rPr lang="en-US" sz="2800"/>
              <a:t>Ngô Quyền </a:t>
            </a: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5867400" y="1524000"/>
            <a:ext cx="1524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248</a:t>
            </a:r>
          </a:p>
          <a:p>
            <a:pPr>
              <a:lnSpc>
                <a:spcPct val="130000"/>
              </a:lnSpc>
            </a:pPr>
            <a:r>
              <a:rPr lang="en-US" sz="2800"/>
              <a:t>542 </a:t>
            </a:r>
          </a:p>
          <a:p>
            <a:pPr>
              <a:lnSpc>
                <a:spcPct val="130000"/>
              </a:lnSpc>
            </a:pPr>
            <a:r>
              <a:rPr lang="en-US" sz="2800"/>
              <a:t>40</a:t>
            </a:r>
          </a:p>
          <a:p>
            <a:pPr>
              <a:lnSpc>
                <a:spcPct val="130000"/>
              </a:lnSpc>
            </a:pPr>
            <a:r>
              <a:rPr lang="en-US" sz="2800"/>
              <a:t>722</a:t>
            </a:r>
          </a:p>
          <a:p>
            <a:pPr>
              <a:lnSpc>
                <a:spcPct val="130000"/>
              </a:lnSpc>
            </a:pPr>
            <a:r>
              <a:rPr lang="en-US" sz="2800"/>
              <a:t>766</a:t>
            </a:r>
          </a:p>
          <a:p>
            <a:pPr>
              <a:lnSpc>
                <a:spcPct val="130000"/>
              </a:lnSpc>
            </a:pPr>
            <a:r>
              <a:rPr lang="en-US" sz="2800"/>
              <a:t>550</a:t>
            </a:r>
          </a:p>
          <a:p>
            <a:pPr>
              <a:lnSpc>
                <a:spcPct val="130000"/>
              </a:lnSpc>
            </a:pPr>
            <a:r>
              <a:rPr lang="en-US" sz="2800"/>
              <a:t>931</a:t>
            </a:r>
          </a:p>
          <a:p>
            <a:pPr>
              <a:lnSpc>
                <a:spcPct val="130000"/>
              </a:lnSpc>
            </a:pPr>
            <a:r>
              <a:rPr lang="en-US" sz="2800"/>
              <a:t>938 </a:t>
            </a:r>
          </a:p>
          <a:p>
            <a:pPr>
              <a:lnSpc>
                <a:spcPct val="130000"/>
              </a:lnSpc>
            </a:pPr>
            <a:r>
              <a:rPr lang="en-US" sz="2800"/>
              <a:t>905</a:t>
            </a:r>
          </a:p>
        </p:txBody>
      </p:sp>
      <p:grpSp>
        <p:nvGrpSpPr>
          <p:cNvPr id="18447" name="Group 25"/>
          <p:cNvGrpSpPr>
            <a:grpSpLocks/>
          </p:cNvGrpSpPr>
          <p:nvPr/>
        </p:nvGrpSpPr>
        <p:grpSpPr bwMode="auto">
          <a:xfrm>
            <a:off x="4095750" y="1828800"/>
            <a:ext cx="190500" cy="4591050"/>
            <a:chOff x="2580" y="1152"/>
            <a:chExt cx="120" cy="2892"/>
          </a:xfrm>
        </p:grpSpPr>
        <p:pic>
          <p:nvPicPr>
            <p:cNvPr id="18468" name="Picture 16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15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17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5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18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8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19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20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2" name="Picture 20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5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3" name="Picture 21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292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4" name="Picture 22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2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5" name="Picture 23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60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6" name="Picture 24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9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48" name="Group 26"/>
          <p:cNvGrpSpPr>
            <a:grpSpLocks/>
          </p:cNvGrpSpPr>
          <p:nvPr/>
        </p:nvGrpSpPr>
        <p:grpSpPr bwMode="auto">
          <a:xfrm>
            <a:off x="5486400" y="1828800"/>
            <a:ext cx="190500" cy="4591050"/>
            <a:chOff x="2580" y="1152"/>
            <a:chExt cx="120" cy="2892"/>
          </a:xfrm>
        </p:grpSpPr>
        <p:pic>
          <p:nvPicPr>
            <p:cNvPr id="18459" name="Picture 27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15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28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5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29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18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30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20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31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2" y="25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32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292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33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2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34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60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35" descr="Variados283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80" y="39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4343400" y="1905000"/>
            <a:ext cx="10668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 flipV="1">
            <a:off x="4343400" y="1981200"/>
            <a:ext cx="1143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4343400" y="2514600"/>
            <a:ext cx="11430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4343400" y="3581400"/>
            <a:ext cx="1143000" cy="1143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 flipV="1">
            <a:off x="4343400" y="3657600"/>
            <a:ext cx="1066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 flipV="1">
            <a:off x="4343400" y="4267200"/>
            <a:ext cx="10668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4343400" y="5181600"/>
            <a:ext cx="11430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 flipV="1">
            <a:off x="4267200" y="5334000"/>
            <a:ext cx="121920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V="1">
            <a:off x="4267200" y="5867400"/>
            <a:ext cx="121920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58" name="Picture 45" descr="Variados28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304800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22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41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22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22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72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72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220"/>
                            </p:stCondLst>
                            <p:childTnLst>
                              <p:par>
                                <p:cTn id="62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22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72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/>
      <p:bldP spid="46116" grpId="0" animBg="1"/>
      <p:bldP spid="46117" grpId="0" animBg="1"/>
      <p:bldP spid="46118" grpId="0" animBg="1"/>
      <p:bldP spid="46119" grpId="0" animBg="1"/>
      <p:bldP spid="46120" grpId="0" animBg="1"/>
      <p:bldP spid="46121" grpId="0" animBg="1"/>
      <p:bldP spid="46122" grpId="0" animBg="1"/>
      <p:bldP spid="46123" grpId="0" animBg="1"/>
      <p:bldP spid="461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939800"/>
            <a:ext cx="67056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/>
              <a:t>  Nước ta bị</a:t>
            </a:r>
            <a:r>
              <a:rPr lang="en-US" sz="3200">
                <a:solidFill>
                  <a:srgbClr val="0000CC"/>
                </a:solidFill>
              </a:rPr>
              <a:t> các triều đại phong kiến phương Bắc </a:t>
            </a:r>
            <a:r>
              <a:rPr lang="en-US" sz="3200"/>
              <a:t>đô hộ hơn một nghìn năm</a:t>
            </a:r>
            <a:r>
              <a:rPr lang="en-US" sz="3200">
                <a:solidFill>
                  <a:srgbClr val="0000CC"/>
                </a:solidFill>
              </a:rPr>
              <a:t> 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>
                <a:solidFill>
                  <a:srgbClr val="0000CC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Trong thời gian đó , mặc dù bị áp bức , bóc lột nặng nề , nhân dân ta vẫn không chịu khuất phục , không ngừng nổi dậy đấu tranh .</a:t>
            </a:r>
            <a:r>
              <a:rPr lang="en-US" sz="320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3200">
                <a:solidFill>
                  <a:srgbClr val="0000CC"/>
                </a:solidFill>
              </a:rPr>
              <a:t>Bằng </a:t>
            </a:r>
            <a:r>
              <a:rPr lang="en-US" sz="3200"/>
              <a:t>chiến thắng Bạch Đằng</a:t>
            </a:r>
            <a:r>
              <a:rPr lang="en-US" sz="3200">
                <a:solidFill>
                  <a:srgbClr val="0000CC"/>
                </a:solidFill>
              </a:rPr>
              <a:t> vang dội , nhân dân ta đã </a:t>
            </a:r>
            <a:r>
              <a:rPr lang="en-US" sz="3200"/>
              <a:t>giành lại được độc lập</a:t>
            </a:r>
            <a:r>
              <a:rPr lang="en-US" sz="3200">
                <a:solidFill>
                  <a:srgbClr val="0000CC"/>
                </a:solidFill>
              </a:rPr>
              <a:t> hoàn toàn . </a:t>
            </a:r>
          </a:p>
        </p:txBody>
      </p:sp>
      <p:sp>
        <p:nvSpPr>
          <p:cNvPr id="1945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46482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Ý SAU ĐÚNG HAY SAI ?  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8077200" y="18288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8077200" y="33528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8077200" y="4953000"/>
            <a:ext cx="1066800" cy="914400"/>
          </a:xfrm>
          <a:prstGeom prst="irregularSeal2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30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VỀ  NHÀ  CÁC BẠN  CẦN 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GHI  NHỚ  CÁC  ĐIỀU  CẦN  BIẾT 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 CHUẨN  BỊ  TIẾT  SAU  :</a:t>
            </a:r>
          </a:p>
          <a:p>
            <a:pPr marL="342900" indent="-342900" algn="ctr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vi-VN" sz="2400" kern="10" spc="1200">
                <a:ln w="28575" cap="flat" cmpd="sng">
                  <a:solidFill>
                    <a:srgbClr val="0000CC"/>
                  </a:solidFill>
                  <a:prstDash val="solid"/>
                  <a:round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50000">
                      <a:srgbClr val="CC0000">
                        <a:alpha val="9800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ea typeface="Arial Unicode MS"/>
                <a:cs typeface="Arial Unicode MS"/>
              </a:rPr>
              <a:t> KHỞI NGHĨA HAI BÀ TRƯNG </a:t>
            </a:r>
            <a:endParaRPr lang="en-US" sz="2400" kern="10" spc="1200">
              <a:ln w="2857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gradFill rotWithShape="1">
                <a:gsLst>
                  <a:gs pos="0">
                    <a:srgbClr val="CC00CC"/>
                  </a:gs>
                  <a:gs pos="50000">
                    <a:srgbClr val="CC0000">
                      <a:alpha val="98000"/>
                    </a:srgbClr>
                  </a:gs>
                  <a:gs pos="100000">
                    <a:srgbClr val="CC00CC"/>
                  </a:gs>
                </a:gsLst>
                <a:lin ang="5400000" scaled="1"/>
              </a:gra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20483" name="Picture 4" descr="Pets 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080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BABY  - KENNY 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3810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"/>
                <a:cs typeface="Arial"/>
              </a:rPr>
              <a:t>HOẠT  ĐỘNG  1    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304800" y="2438400"/>
            <a:ext cx="8610600" cy="320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TÌNH HÌNH NƯỚC TA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TRƯỚC VÀ SAU KHI BỊ CÁC TRIỀU ĐẠI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PHONG KIẾN PHƯƠNG BẮC ĐÔ HỘ 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2" grpId="1" animBg="1"/>
      <p:bldP spid="40963" grpId="0" animBg="1"/>
      <p:bldP spid="4096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n lang_D"/>
          <p:cNvPicPr>
            <a:picLocks noChangeAspect="1" noChangeArrowheads="1"/>
          </p:cNvPicPr>
          <p:nvPr/>
        </p:nvPicPr>
        <p:blipFill>
          <a:blip r:embed="rId2"/>
          <a:srcRect l="815" r="2794" b="17204"/>
          <a:stretch>
            <a:fillRect/>
          </a:stretch>
        </p:blipFill>
        <p:spPr bwMode="auto">
          <a:xfrm>
            <a:off x="990600" y="1800225"/>
            <a:ext cx="7162800" cy="50577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 Sau khi Triệu  Đà thôn tính được Âu Lạc năm 179 TCN , các triều đại phong kiến phương Bắc nối tiếp nhau đô hộ nước 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n lang_E"/>
          <p:cNvPicPr>
            <a:picLocks noChangeAspect="1" noChangeArrowheads="1"/>
          </p:cNvPicPr>
          <p:nvPr/>
        </p:nvPicPr>
        <p:blipFill>
          <a:blip r:embed="rId2">
            <a:lum bright="18000" contrast="18000"/>
          </a:blip>
          <a:srcRect t="15555"/>
          <a:stretch>
            <a:fillRect/>
          </a:stretch>
        </p:blipFill>
        <p:spPr bwMode="auto">
          <a:xfrm>
            <a:off x="1524000" y="1425575"/>
            <a:ext cx="6324600" cy="54324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   Nước Âu Lạc bị chia thành quận ,huyện do chính quyền người Hán cai quản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an lang_10"/>
          <p:cNvPicPr>
            <a:picLocks noChangeAspect="1" noChangeArrowheads="1"/>
          </p:cNvPicPr>
          <p:nvPr/>
        </p:nvPicPr>
        <p:blipFill>
          <a:blip r:embed="rId2"/>
          <a:srcRect r="27655"/>
          <a:stretch>
            <a:fillRect/>
          </a:stretch>
        </p:blipFill>
        <p:spPr bwMode="auto">
          <a:xfrm>
            <a:off x="1828800" y="1684338"/>
            <a:ext cx="5029200" cy="517366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2286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Chúng đưa người Hán sang ở lẫn với dân ta , bắt dân ta phải theo phong tục của người Hán , học chữ Hán , sống theo luật pháp của người Hán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n lang_F"/>
          <p:cNvPicPr>
            <a:picLocks noChangeAspect="1" noChangeArrowheads="1"/>
          </p:cNvPicPr>
          <p:nvPr/>
        </p:nvPicPr>
        <p:blipFill>
          <a:blip r:embed="rId2"/>
          <a:srcRect l="6084" t="2530" b="20316"/>
          <a:stretch>
            <a:fillRect/>
          </a:stretch>
        </p:blipFill>
        <p:spPr bwMode="auto">
          <a:xfrm>
            <a:off x="1371600" y="2209800"/>
            <a:ext cx="5881688" cy="4648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    Bọn quan lại đô hộ bắt dân ta phải lên rừng săn voi ,tê giác , bắt chim quý , đẵn gỗ trầm , xuống biển mò ngọc trai , bắt đồi mồi , khai thác san hô để cống nạp cho chúng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n lang_11"/>
          <p:cNvPicPr>
            <a:picLocks noChangeAspect="1" noChangeArrowheads="1"/>
          </p:cNvPicPr>
          <p:nvPr/>
        </p:nvPicPr>
        <p:blipFill>
          <a:blip r:embed="rId2"/>
          <a:srcRect l="14999" b="23825"/>
          <a:stretch>
            <a:fillRect/>
          </a:stretch>
        </p:blipFill>
        <p:spPr bwMode="auto">
          <a:xfrm>
            <a:off x="1676400" y="2228850"/>
            <a:ext cx="5791200" cy="46291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Không chịu khuất phục , nhân dân ta vẫn gìn giữ được các phong tục truyền thống vốn có như ăn trầu , nhuộm răng , mở các lễ hội mùa xuân với những cuộc đua thuyền , đánh vật và hát những làn điệu dân ca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an lang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964113" cy="5029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   Đồng thời , dân ta cũng biết tiếp thu nghề làm giấy , làm đồ thuỷ tinh , làm đồ trang sức bằng vàng,bạc v.v… của người dân phương Bắc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62763"/>
        </p:xfrm>
        <a:graphic>
          <a:graphicData uri="http://schemas.openxmlformats.org/drawingml/2006/table">
            <a:tbl>
              <a:tblPr/>
              <a:tblGrid>
                <a:gridCol w="1752600"/>
                <a:gridCol w="2895600"/>
                <a:gridCol w="4495800"/>
              </a:tblGrid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0" name="WordArt 24"/>
          <p:cNvSpPr>
            <a:spLocks noChangeArrowheads="1" noChangeShapeType="1" noTextEdit="1"/>
          </p:cNvSpPr>
          <p:nvPr/>
        </p:nvSpPr>
        <p:spPr bwMode="auto">
          <a:xfrm>
            <a:off x="152400" y="838200"/>
            <a:ext cx="990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CÁC MẶT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E0808"/>
                    </a:gs>
                  </a:gsLst>
                  <a:lin ang="5400000" scaled="1"/>
                </a:gradFill>
                <a:latin typeface="Arial"/>
                <a:cs typeface="Arial"/>
              </a:rPr>
              <a:t>  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0" y="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WordArt 26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9906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THỜI GIAN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55323" name="WordArt 27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26670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TÌNH HÌNH NƯỚC TA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TRƯỚC NĂM 179 TCN </a:t>
            </a:r>
          </a:p>
          <a:p>
            <a:pPr algn="ctr"/>
            <a:r>
              <a:rPr lang="vi-VN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endParaRPr lang="en-US" sz="3600" kern="10">
              <a:ln w="28575">
                <a:solidFill>
                  <a:srgbClr val="0000CC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55324" name="WordArt 28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4038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TỪ NĂM 179 TCN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ĐẾN NĂM 938 </a:t>
            </a:r>
          </a:p>
          <a:p>
            <a:pPr algn="ctr"/>
            <a:r>
              <a:rPr lang="en-US" sz="3600" kern="1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55325" name="WordArt 29"/>
          <p:cNvSpPr>
            <a:spLocks noChangeArrowheads="1" noChangeShapeType="1" noTextEdit="1"/>
          </p:cNvSpPr>
          <p:nvPr/>
        </p:nvSpPr>
        <p:spPr bwMode="auto">
          <a:xfrm>
            <a:off x="228600" y="1828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CHỦ QUYỀN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55326" name="WordArt 30"/>
          <p:cNvSpPr>
            <a:spLocks noChangeArrowheads="1" noChangeShapeType="1" noTextEdit="1"/>
          </p:cNvSpPr>
          <p:nvPr/>
        </p:nvSpPr>
        <p:spPr bwMode="auto">
          <a:xfrm>
            <a:off x="304800" y="3581400"/>
            <a:ext cx="1066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KINH TẾ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55327" name="WordArt 31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1143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VĂN HOÁ  </a:t>
            </a:r>
          </a:p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676400" y="1828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0" grpId="0" animBg="1"/>
      <p:bldP spid="55320" grpId="1" animBg="1"/>
      <p:bldP spid="55322" grpId="0" animBg="1"/>
      <p:bldP spid="55322" grpId="1" animBg="1"/>
      <p:bldP spid="55323" grpId="0" animBg="1"/>
      <p:bldP spid="55323" grpId="1" animBg="1"/>
      <p:bldP spid="55324" grpId="0" animBg="1"/>
      <p:bldP spid="55324" grpId="1" animBg="1"/>
      <p:bldP spid="55325" grpId="0" animBg="1"/>
      <p:bldP spid="55325" grpId="1" animBg="1"/>
      <p:bldP spid="55326" grpId="0" animBg="1"/>
      <p:bldP spid="55326" grpId="1" animBg="1"/>
      <p:bldP spid="55327" grpId="0" animBg="1"/>
      <p:bldP spid="55327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705</Words>
  <Application>Microsoft Office PowerPoint</Application>
  <PresentationFormat>On-screen Show (4:3)</PresentationFormat>
  <Paragraphs>125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VNI-Helve-Condense</vt:lpstr>
      <vt:lpstr>Wingdings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Nối tên các cuộc khởi nghĩa  với thời điểm thích hợp  </vt:lpstr>
      <vt:lpstr>Slide 18</vt:lpstr>
      <vt:lpstr>Slide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42</cp:revision>
  <dcterms:created xsi:type="dcterms:W3CDTF">2007-06-13T04:05:04Z</dcterms:created>
  <dcterms:modified xsi:type="dcterms:W3CDTF">2016-06-30T01:17:02Z</dcterms:modified>
</cp:coreProperties>
</file>